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72BD3C-4D6F-4AD4-8C6D-B4775CE46181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5C9CE8-F0AB-407D-B836-1E28272372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3572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A7BE9-73A3-4A7F-959F-8CA82AD49875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4519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19953" y="2819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71500" y="4343400"/>
            <a:ext cx="8001000" cy="2209800"/>
          </a:xfrm>
        </p:spPr>
        <p:txBody>
          <a:bodyPr>
            <a:normAutofit/>
          </a:bodyPr>
          <a:lstStyle/>
          <a:p>
            <a:endParaRPr lang="sr-Cyrl-RS" dirty="0" smtClean="0">
              <a:solidFill>
                <a:schemeClr val="tx1"/>
              </a:solidFill>
            </a:endParaRPr>
          </a:p>
          <a:p>
            <a:r>
              <a:rPr lang="sr-Cyrl-RS" dirty="0" smtClean="0">
                <a:solidFill>
                  <a:schemeClr val="tx1"/>
                </a:solidFill>
              </a:rPr>
              <a:t>ХОРМОНИ</a:t>
            </a:r>
          </a:p>
        </p:txBody>
      </p:sp>
      <p:pic>
        <p:nvPicPr>
          <p:cNvPr id="7" name="Picture 6" descr="http://upload.wikimedia.org/wikipedia/commons/c/c7/Coat_of_Arms_of_Kragujevac_University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066800"/>
            <a:ext cx="935107" cy="134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257265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Cyrl-CS" sz="2400" dirty="0" smtClean="0">
              <a:solidFill>
                <a:prstClr val="black"/>
              </a:solidFill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r-Cyrl-CS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УНИВЕРЗИТЕТ У КРАГУЈЕВЦУ</a:t>
            </a:r>
            <a:endParaRPr lang="en-US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Cyrl-CS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ФАКУЛТЕТ МЕДИЦИНСКИХ НАУКА</a:t>
            </a:r>
            <a:endParaRPr lang="sr-Cyrl-CS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19200" y="2895600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3600" dirty="0" smtClean="0">
                <a:solidFill>
                  <a:prstClr val="black"/>
                </a:solidFill>
              </a:rPr>
              <a:t>Основне струковне студије</a:t>
            </a:r>
          </a:p>
          <a:p>
            <a:pPr algn="ctr"/>
            <a:r>
              <a:rPr lang="sr-Cyrl-RS" sz="3600" dirty="0" smtClean="0">
                <a:solidFill>
                  <a:prstClr val="black"/>
                </a:solidFill>
              </a:rPr>
              <a:t>Биохемија</a:t>
            </a:r>
            <a:endParaRPr lang="en-US" sz="3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733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0782"/>
            <a:ext cx="8229600" cy="1265238"/>
          </a:xfrm>
        </p:spPr>
        <p:txBody>
          <a:bodyPr/>
          <a:lstStyle/>
          <a:p>
            <a:r>
              <a:rPr lang="sr-Cyrl-RS" dirty="0"/>
              <a:t>ХОРМОНИ ПАНКРЕАСА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867400"/>
          </a:xfrm>
        </p:spPr>
        <p:txBody>
          <a:bodyPr>
            <a:noAutofit/>
          </a:bodyPr>
          <a:lstStyle/>
          <a:p>
            <a:r>
              <a:rPr lang="sr-Cyrl-RS" sz="2400" dirty="0">
                <a:solidFill>
                  <a:srgbClr val="FF0000"/>
                </a:solidFill>
              </a:rPr>
              <a:t>Инсулин </a:t>
            </a:r>
            <a:r>
              <a:rPr lang="sr-Cyrl-RS" sz="2400" dirty="0"/>
              <a:t>је полипептидни хормон саграђен од 51 аминокиселине кога луче </a:t>
            </a:r>
            <a:r>
              <a:rPr lang="en-US" sz="2400" dirty="0"/>
              <a:t>β-</a:t>
            </a:r>
            <a:r>
              <a:rPr lang="sr-Cyrl-RS" sz="2400" dirty="0"/>
              <a:t>ћелије Лангерхансових </a:t>
            </a:r>
            <a:r>
              <a:rPr lang="sr-Cyrl-RS" sz="2400" dirty="0" smtClean="0"/>
              <a:t>острваца</a:t>
            </a:r>
            <a:endParaRPr lang="en-US" sz="2400" dirty="0" smtClean="0"/>
          </a:p>
          <a:p>
            <a:r>
              <a:rPr lang="sr-Cyrl-RS" sz="2400" dirty="0" smtClean="0"/>
              <a:t>Његова </a:t>
            </a:r>
            <a:r>
              <a:rPr lang="sr-Cyrl-RS" sz="2400" dirty="0"/>
              <a:t>основна улога у организму је смањење концентрације глукозе у крви (активира се ослобађање инсулина након излагања панкреаса високој концентрацији глукозе у крви), инсулин увек испољава </a:t>
            </a:r>
            <a:r>
              <a:rPr lang="sr-Cyrl-RS" sz="2400" dirty="0">
                <a:solidFill>
                  <a:srgbClr val="FF0000"/>
                </a:solidFill>
              </a:rPr>
              <a:t>хипогликемични </a:t>
            </a:r>
            <a:r>
              <a:rPr lang="sr-Cyrl-RS" sz="2400" dirty="0" smtClean="0">
                <a:solidFill>
                  <a:srgbClr val="FF0000"/>
                </a:solidFill>
              </a:rPr>
              <a:t>ефекат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sr-Cyrl-RS" sz="2400" dirty="0">
                <a:solidFill>
                  <a:srgbClr val="FF0000"/>
                </a:solidFill>
              </a:rPr>
              <a:t>Глукагон</a:t>
            </a:r>
            <a:r>
              <a:rPr lang="sr-Cyrl-RS" sz="2400" dirty="0"/>
              <a:t> је хормон кога луче </a:t>
            </a:r>
            <a:r>
              <a:rPr lang="en-US" sz="2400" dirty="0"/>
              <a:t>α-</a:t>
            </a:r>
            <a:r>
              <a:rPr lang="sr-Cyrl-RS" sz="2400" dirty="0"/>
              <a:t>ћелије Лангерхансових </a:t>
            </a:r>
            <a:r>
              <a:rPr lang="sr-Cyrl-RS" sz="2400" dirty="0" smtClean="0"/>
              <a:t>острваца</a:t>
            </a:r>
            <a:endParaRPr lang="en-US" sz="2400" dirty="0" smtClean="0"/>
          </a:p>
          <a:p>
            <a:r>
              <a:rPr lang="sr-Cyrl-RS" sz="2400" dirty="0" smtClean="0"/>
              <a:t>По </a:t>
            </a:r>
            <a:r>
              <a:rPr lang="sr-Cyrl-RS" sz="2400" dirty="0"/>
              <a:t>својој хемијској структури глукагон је полипептид, саграђен од 29 </a:t>
            </a:r>
            <a:r>
              <a:rPr lang="sr-Cyrl-RS" sz="2400" dirty="0" smtClean="0"/>
              <a:t>аминокиселина</a:t>
            </a:r>
            <a:endParaRPr lang="en-US" sz="2400" dirty="0" smtClean="0"/>
          </a:p>
          <a:p>
            <a:r>
              <a:rPr lang="sr-Cyrl-RS" sz="2400" dirty="0" smtClean="0"/>
              <a:t>Овај </a:t>
            </a:r>
            <a:r>
              <a:rPr lang="sr-Cyrl-RS" sz="2400" dirty="0"/>
              <a:t>хормон се лучи у условима смањене концентрације глукозе у крви, хипогликемије, а делује у правцу њеног повећања, </a:t>
            </a:r>
            <a:r>
              <a:rPr lang="sr-Cyrl-RS" sz="2400" dirty="0">
                <a:solidFill>
                  <a:srgbClr val="FF0000"/>
                </a:solidFill>
              </a:rPr>
              <a:t>остварује хипергликемични ефекат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779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ХОРМОНИ СРЖИ НАДБУБРЕЖНЕ ЖЛЕЗДЕ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/>
              <a:t>Надбубрежне жлезде су ендокрине жлезде које се састоје од сржи и коре. Хормони сржи надбубрежне жлезде су </a:t>
            </a:r>
            <a:r>
              <a:rPr lang="sr-Cyrl-RS" dirty="0">
                <a:solidFill>
                  <a:srgbClr val="FF0000"/>
                </a:solidFill>
              </a:rPr>
              <a:t>адреналин </a:t>
            </a:r>
            <a:r>
              <a:rPr lang="sr-Cyrl-RS" dirty="0"/>
              <a:t>и </a:t>
            </a:r>
            <a:r>
              <a:rPr lang="sr-Cyrl-RS" dirty="0" smtClean="0">
                <a:solidFill>
                  <a:srgbClr val="FF0000"/>
                </a:solidFill>
              </a:rPr>
              <a:t>норадреналин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sr-Cyrl-RS" dirty="0"/>
              <a:t>Катехоламини се ситетишу из аминокиселине </a:t>
            </a:r>
            <a:r>
              <a:rPr lang="sr-Cyrl-RS" dirty="0" smtClean="0">
                <a:solidFill>
                  <a:srgbClr val="FF0000"/>
                </a:solidFill>
              </a:rPr>
              <a:t>тирозина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sr-Cyrl-RS" dirty="0">
                <a:solidFill>
                  <a:srgbClr val="FF0000"/>
                </a:solidFill>
              </a:rPr>
              <a:t>Феохромоцитом </a:t>
            </a:r>
            <a:r>
              <a:rPr lang="sr-Cyrl-RS" dirty="0"/>
              <a:t>је тумор који се карактерише повећаном продукцијом </a:t>
            </a:r>
            <a:r>
              <a:rPr lang="sr-Cyrl-RS" dirty="0" smtClean="0"/>
              <a:t>катехоламина</a:t>
            </a:r>
            <a:endParaRPr lang="en-US" dirty="0" smtClean="0"/>
          </a:p>
          <a:p>
            <a:r>
              <a:rPr lang="sr-Cyrl-RS" dirty="0" smtClean="0"/>
              <a:t>Главни </a:t>
            </a:r>
            <a:r>
              <a:rPr lang="sr-Cyrl-RS" dirty="0"/>
              <a:t>клинички симптом ове болести је </a:t>
            </a:r>
            <a:r>
              <a:rPr lang="sr-Cyrl-RS" dirty="0">
                <a:solidFill>
                  <a:srgbClr val="FF0000"/>
                </a:solidFill>
              </a:rPr>
              <a:t>пароксизмална хипертенизија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276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ХОРОНИ КОРЕ НАДБУБРЕГА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Кора надбубрега представња место где се синтетишу </a:t>
            </a:r>
            <a:r>
              <a:rPr lang="ru-RU" dirty="0">
                <a:solidFill>
                  <a:srgbClr val="FF0000"/>
                </a:solidFill>
              </a:rPr>
              <a:t>гликокортикоиди</a:t>
            </a:r>
            <a:r>
              <a:rPr lang="ru-RU" dirty="0"/>
              <a:t>, </a:t>
            </a:r>
            <a:r>
              <a:rPr lang="ru-RU" dirty="0" smtClean="0">
                <a:solidFill>
                  <a:srgbClr val="FF0000"/>
                </a:solidFill>
              </a:rPr>
              <a:t>минералокортикоиди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ru-RU" dirty="0" smtClean="0">
                <a:solidFill>
                  <a:srgbClr val="FF0000"/>
                </a:solidFill>
              </a:rPr>
              <a:t>андрогени </a:t>
            </a:r>
            <a:r>
              <a:rPr lang="ru-RU" dirty="0"/>
              <a:t>и </a:t>
            </a:r>
            <a:r>
              <a:rPr lang="ru-RU" dirty="0" smtClean="0">
                <a:solidFill>
                  <a:srgbClr val="FF0000"/>
                </a:solidFill>
              </a:rPr>
              <a:t>естрогени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sr-Cyrl-RS" dirty="0"/>
              <a:t>Представник гликокортикоида је </a:t>
            </a:r>
            <a:r>
              <a:rPr lang="sr-Cyrl-RS" dirty="0">
                <a:solidFill>
                  <a:srgbClr val="FF0000"/>
                </a:solidFill>
              </a:rPr>
              <a:t>кортизол</a:t>
            </a:r>
            <a:r>
              <a:rPr lang="sr-Cyrl-RS" dirty="0"/>
              <a:t> који се синтетише у зони фасцикулати, минералокортикостероида, </a:t>
            </a:r>
            <a:r>
              <a:rPr lang="sr-Cyrl-RS" dirty="0">
                <a:solidFill>
                  <a:srgbClr val="FF0000"/>
                </a:solidFill>
              </a:rPr>
              <a:t>алдостерон</a:t>
            </a:r>
            <a:r>
              <a:rPr lang="sr-Cyrl-RS" dirty="0"/>
              <a:t> који се синтетише у зони гломерулози, </a:t>
            </a:r>
            <a:r>
              <a:rPr lang="sr-Cyrl-RS" dirty="0">
                <a:solidFill>
                  <a:srgbClr val="FF0000"/>
                </a:solidFill>
              </a:rPr>
              <a:t>адренални андрогени и естрогени </a:t>
            </a:r>
            <a:r>
              <a:rPr lang="sr-Cyrl-RS" dirty="0"/>
              <a:t>су трећа група хормона и синтетишу се у зони </a:t>
            </a:r>
            <a:r>
              <a:rPr lang="sr-Cyrl-RS" dirty="0" smtClean="0"/>
              <a:t>ретикуларис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741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ПОЛНИ ХОРМОНИ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Мушки полни хормон  </a:t>
            </a:r>
            <a:r>
              <a:rPr lang="sr-Cyrl-RS" dirty="0">
                <a:solidFill>
                  <a:srgbClr val="FF0000"/>
                </a:solidFill>
              </a:rPr>
              <a:t>тестостерон</a:t>
            </a:r>
            <a:r>
              <a:rPr lang="sr-Cyrl-RS" b="1" dirty="0"/>
              <a:t> </a:t>
            </a:r>
            <a:r>
              <a:rPr lang="sr-Cyrl-RS" dirty="0"/>
              <a:t>се синтетише и Лајдиговим ћелијама тестиса, мањим делом настаје у кори </a:t>
            </a:r>
            <a:r>
              <a:rPr lang="sr-Cyrl-RS" dirty="0" smtClean="0"/>
              <a:t>надбубрега</a:t>
            </a:r>
            <a:endParaRPr lang="en-US" dirty="0" smtClean="0"/>
          </a:p>
          <a:p>
            <a:r>
              <a:rPr lang="sr-Cyrl-RS" dirty="0"/>
              <a:t>Женски полни хормони су </a:t>
            </a:r>
            <a:r>
              <a:rPr lang="sr-Cyrl-RS" dirty="0">
                <a:solidFill>
                  <a:srgbClr val="FF0000"/>
                </a:solidFill>
              </a:rPr>
              <a:t>естрогени</a:t>
            </a:r>
            <a:r>
              <a:rPr lang="sr-Cyrl-RS" b="1" dirty="0"/>
              <a:t> </a:t>
            </a:r>
            <a:r>
              <a:rPr lang="sr-Cyrl-RS" dirty="0"/>
              <a:t>и </a:t>
            </a:r>
            <a:r>
              <a:rPr lang="sr-Cyrl-RS" dirty="0" smtClean="0">
                <a:solidFill>
                  <a:srgbClr val="FF0000"/>
                </a:solidFill>
              </a:rPr>
              <a:t>прогестерон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560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dirty="0"/>
              <a:t>		</a:t>
            </a:r>
            <a:r>
              <a:rPr lang="sr-Cyrl-RS" sz="4400" dirty="0" smtClean="0"/>
              <a:t>ХВАЛА НА ПАЖЊИ!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1995527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ХОРМОНИ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Ендокрине жлезде продукују биолошки активне супстанце у малим концентрацијама које се називају </a:t>
            </a:r>
            <a:r>
              <a:rPr lang="ru-RU" dirty="0" smtClean="0">
                <a:solidFill>
                  <a:srgbClr val="FF0000"/>
                </a:solidFill>
              </a:rPr>
              <a:t>хормони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sr-Cyrl-RS" dirty="0"/>
              <a:t>Након синтезе у ендокриним жлездама хормони се транспортују путем крви до циљних </a:t>
            </a:r>
            <a:r>
              <a:rPr lang="sr-Cyrl-RS" dirty="0" smtClean="0"/>
              <a:t>ткива</a:t>
            </a:r>
            <a:endParaRPr lang="en-US" dirty="0" smtClean="0"/>
          </a:p>
          <a:p>
            <a:r>
              <a:rPr lang="sr-Cyrl-RS" dirty="0"/>
              <a:t>Хормони у везаном облику представљају циркулишућу резерву датог хормона, док су </a:t>
            </a:r>
            <a:r>
              <a:rPr lang="sr-Cyrl-RS" dirty="0">
                <a:solidFill>
                  <a:srgbClr val="FF0000"/>
                </a:solidFill>
              </a:rPr>
              <a:t>биолошки активни једино хормони у слободном облику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2706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ХОРМОНИ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Према хемијској структури хормоне можемо поделити на: </a:t>
            </a:r>
            <a:r>
              <a:rPr lang="ru-RU" dirty="0">
                <a:solidFill>
                  <a:srgbClr val="FF0000"/>
                </a:solidFill>
              </a:rPr>
              <a:t>хормоне протеинске природе</a:t>
            </a:r>
            <a:r>
              <a:rPr lang="ru-RU" dirty="0"/>
              <a:t>, </a:t>
            </a:r>
            <a:r>
              <a:rPr lang="ru-RU" dirty="0">
                <a:solidFill>
                  <a:srgbClr val="FF0000"/>
                </a:solidFill>
              </a:rPr>
              <a:t>хормоне деривате аминокиселина</a:t>
            </a:r>
            <a:r>
              <a:rPr lang="ru-RU" dirty="0"/>
              <a:t>, </a:t>
            </a:r>
            <a:r>
              <a:rPr lang="ru-RU" dirty="0">
                <a:solidFill>
                  <a:srgbClr val="FF0000"/>
                </a:solidFill>
              </a:rPr>
              <a:t>хормоне стероидне </a:t>
            </a:r>
            <a:r>
              <a:rPr lang="ru-RU" dirty="0" smtClean="0">
                <a:solidFill>
                  <a:srgbClr val="FF0000"/>
                </a:solidFill>
              </a:rPr>
              <a:t>природе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sr-Cyrl-RS" dirty="0"/>
              <a:t>Још једна подела хормона је дефинисана према физичко хемијским особинама на </a:t>
            </a:r>
            <a:r>
              <a:rPr lang="sr-Cyrl-RS" dirty="0">
                <a:solidFill>
                  <a:srgbClr val="FF0000"/>
                </a:solidFill>
              </a:rPr>
              <a:t>хидросолубилне</a:t>
            </a:r>
            <a:r>
              <a:rPr lang="sr-Cyrl-RS" b="1" dirty="0"/>
              <a:t> </a:t>
            </a:r>
            <a:r>
              <a:rPr lang="sr-Cyrl-RS" dirty="0"/>
              <a:t>хормоне и </a:t>
            </a:r>
            <a:r>
              <a:rPr lang="sr-Cyrl-RS" dirty="0">
                <a:solidFill>
                  <a:srgbClr val="FF0000"/>
                </a:solidFill>
              </a:rPr>
              <a:t>липосолубилне</a:t>
            </a:r>
            <a:r>
              <a:rPr lang="sr-Cyrl-RS" dirty="0"/>
              <a:t> хормоне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4781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ХОРМОНИ ХИПОТАЛАМУСА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/>
              <a:t>Контролу функције бројних ендокриних жлезда обављају првенствено </a:t>
            </a:r>
            <a:r>
              <a:rPr lang="sr-Cyrl-RS" dirty="0">
                <a:solidFill>
                  <a:srgbClr val="FF0000"/>
                </a:solidFill>
              </a:rPr>
              <a:t>хипоталамус </a:t>
            </a:r>
            <a:r>
              <a:rPr lang="sr-Cyrl-RS" dirty="0"/>
              <a:t>и</a:t>
            </a:r>
            <a:r>
              <a:rPr lang="sr-Cyrl-RS" dirty="0">
                <a:solidFill>
                  <a:srgbClr val="FF0000"/>
                </a:solidFill>
              </a:rPr>
              <a:t> </a:t>
            </a:r>
            <a:r>
              <a:rPr lang="sr-Cyrl-RS" dirty="0" smtClean="0">
                <a:solidFill>
                  <a:srgbClr val="FF0000"/>
                </a:solidFill>
              </a:rPr>
              <a:t>хипофиза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sr-Cyrl-RS" dirty="0"/>
              <a:t>Хипоталамус секретује ослобађајуће факторе (</a:t>
            </a:r>
            <a:r>
              <a:rPr lang="en-US" i="1" dirty="0"/>
              <a:t>releasing</a:t>
            </a:r>
            <a:r>
              <a:rPr lang="en-US" dirty="0"/>
              <a:t> </a:t>
            </a:r>
            <a:r>
              <a:rPr lang="sr-Cyrl-RS" dirty="0"/>
              <a:t>факторе) и ту спадају следећи хормони</a:t>
            </a:r>
            <a:r>
              <a:rPr lang="en-US" dirty="0"/>
              <a:t>: </a:t>
            </a:r>
            <a:r>
              <a:rPr lang="sr-Cyrl-RS" dirty="0">
                <a:solidFill>
                  <a:srgbClr val="FF0000"/>
                </a:solidFill>
              </a:rPr>
              <a:t>соматотропин ослобађајући хормон </a:t>
            </a:r>
            <a:r>
              <a:rPr lang="sr-Cyrl-RS" dirty="0"/>
              <a:t>(</a:t>
            </a:r>
            <a:r>
              <a:rPr lang="en-US" i="1" dirty="0"/>
              <a:t>STH-RH</a:t>
            </a:r>
            <a:r>
              <a:rPr lang="sr-Cyrl-RS" dirty="0"/>
              <a:t>)</a:t>
            </a:r>
            <a:r>
              <a:rPr lang="en-US" dirty="0"/>
              <a:t>, </a:t>
            </a:r>
            <a:r>
              <a:rPr lang="sr-Cyrl-RS" dirty="0">
                <a:solidFill>
                  <a:srgbClr val="FF0000"/>
                </a:solidFill>
              </a:rPr>
              <a:t>соматотропин ослобађајући инхибиторни хормон </a:t>
            </a:r>
            <a:r>
              <a:rPr lang="sr-Cyrl-RS" dirty="0"/>
              <a:t>(</a:t>
            </a:r>
            <a:r>
              <a:rPr lang="en-US" i="1" dirty="0"/>
              <a:t>STH-RIH</a:t>
            </a:r>
            <a:r>
              <a:rPr lang="en-US" dirty="0"/>
              <a:t>)</a:t>
            </a:r>
            <a:r>
              <a:rPr lang="sr-Cyrl-RS" dirty="0"/>
              <a:t> , </a:t>
            </a:r>
            <a:r>
              <a:rPr lang="sr-Cyrl-RS" dirty="0">
                <a:solidFill>
                  <a:srgbClr val="FF0000"/>
                </a:solidFill>
              </a:rPr>
              <a:t>тиреотропин ослобађајући хормон </a:t>
            </a:r>
            <a:r>
              <a:rPr lang="sr-Cyrl-RS" dirty="0"/>
              <a:t>(</a:t>
            </a:r>
            <a:r>
              <a:rPr lang="en-US" i="1" dirty="0"/>
              <a:t>TSH-RH</a:t>
            </a:r>
            <a:r>
              <a:rPr lang="en-US" dirty="0"/>
              <a:t>), </a:t>
            </a:r>
            <a:r>
              <a:rPr lang="sr-Cyrl-RS" dirty="0">
                <a:solidFill>
                  <a:srgbClr val="FF0000"/>
                </a:solidFill>
              </a:rPr>
              <a:t>гонадотропин ослобађајући хормон </a:t>
            </a:r>
            <a:r>
              <a:rPr lang="sr-Cyrl-RS" dirty="0"/>
              <a:t>(</a:t>
            </a:r>
            <a:r>
              <a:rPr lang="en-US" i="1" dirty="0" err="1"/>
              <a:t>GnTH</a:t>
            </a:r>
            <a:r>
              <a:rPr lang="en-US" i="1" dirty="0"/>
              <a:t>-RH</a:t>
            </a:r>
            <a:r>
              <a:rPr lang="en-US" dirty="0"/>
              <a:t>), </a:t>
            </a:r>
            <a:r>
              <a:rPr lang="sr-Cyrl-RS" dirty="0">
                <a:solidFill>
                  <a:srgbClr val="FF0000"/>
                </a:solidFill>
              </a:rPr>
              <a:t>адренокортикотропни ослобађајући хормон </a:t>
            </a:r>
            <a:r>
              <a:rPr lang="sr-Cyrl-RS" dirty="0"/>
              <a:t>(</a:t>
            </a:r>
            <a:r>
              <a:rPr lang="en-US" i="1" dirty="0"/>
              <a:t>ACTH-RH</a:t>
            </a:r>
            <a:r>
              <a:rPr lang="en-US" dirty="0"/>
              <a:t>), </a:t>
            </a:r>
            <a:r>
              <a:rPr lang="en-US" dirty="0" err="1">
                <a:solidFill>
                  <a:srgbClr val="FF0000"/>
                </a:solidFill>
              </a:rPr>
              <a:t>пролактин</a:t>
            </a:r>
            <a:r>
              <a:rPr lang="en-US" dirty="0">
                <a:solidFill>
                  <a:srgbClr val="FF0000"/>
                </a:solidFill>
              </a:rPr>
              <a:t>–</a:t>
            </a:r>
            <a:r>
              <a:rPr lang="en-US" dirty="0" err="1">
                <a:solidFill>
                  <a:srgbClr val="FF0000"/>
                </a:solidFill>
              </a:rPr>
              <a:t>инхибирајући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фактор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385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ХОРМОНИ ПРЕДЊЕГ РЕЖЊА ХИПОФИЗЕ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Анатомски хипофиза се састоји из два дела, </a:t>
            </a:r>
            <a:r>
              <a:rPr lang="ru-RU" dirty="0">
                <a:solidFill>
                  <a:srgbClr val="FF0000"/>
                </a:solidFill>
              </a:rPr>
              <a:t>аденохипофизе</a:t>
            </a:r>
            <a:r>
              <a:rPr lang="ru-RU" dirty="0"/>
              <a:t> (предњи режањ) и </a:t>
            </a:r>
            <a:r>
              <a:rPr lang="ru-RU" dirty="0">
                <a:solidFill>
                  <a:srgbClr val="FF0000"/>
                </a:solidFill>
              </a:rPr>
              <a:t>неурохипофизе</a:t>
            </a:r>
            <a:r>
              <a:rPr lang="ru-RU" dirty="0"/>
              <a:t> (задњи </a:t>
            </a:r>
            <a:r>
              <a:rPr lang="ru-RU" dirty="0" smtClean="0"/>
              <a:t>режањ)</a:t>
            </a:r>
            <a:endParaRPr lang="en-US" dirty="0"/>
          </a:p>
          <a:p>
            <a:r>
              <a:rPr lang="sr-Cyrl-RS" dirty="0" smtClean="0">
                <a:solidFill>
                  <a:srgbClr val="FF0000"/>
                </a:solidFill>
              </a:rPr>
              <a:t>Соматотропни </a:t>
            </a:r>
            <a:r>
              <a:rPr lang="sr-Cyrl-RS" dirty="0">
                <a:solidFill>
                  <a:srgbClr val="FF0000"/>
                </a:solidFill>
              </a:rPr>
              <a:t>хормон </a:t>
            </a:r>
            <a:r>
              <a:rPr lang="sr-Cyrl-RS" dirty="0"/>
              <a:t>или хормон раста (</a:t>
            </a:r>
            <a:r>
              <a:rPr lang="en-US" i="1" dirty="0"/>
              <a:t>STH</a:t>
            </a:r>
            <a:r>
              <a:rPr lang="sr-Cyrl-RS" dirty="0"/>
              <a:t>) у хемијском погледу представља </a:t>
            </a:r>
            <a:r>
              <a:rPr lang="sr-Cyrl-RS" dirty="0">
                <a:solidFill>
                  <a:srgbClr val="FF0000"/>
                </a:solidFill>
              </a:rPr>
              <a:t>полипептид</a:t>
            </a:r>
            <a:r>
              <a:rPr lang="sr-Cyrl-RS" b="1" dirty="0"/>
              <a:t> </a:t>
            </a:r>
            <a:r>
              <a:rPr lang="sr-Cyrl-RS" dirty="0"/>
              <a:t>који садржи 191 </a:t>
            </a:r>
            <a:r>
              <a:rPr lang="sr-Cyrl-RS" dirty="0" smtClean="0"/>
              <a:t>аминокиселину</a:t>
            </a:r>
            <a:endParaRPr lang="en-US" dirty="0" smtClean="0"/>
          </a:p>
          <a:p>
            <a:r>
              <a:rPr lang="sr-Cyrl-RS" dirty="0">
                <a:solidFill>
                  <a:srgbClr val="FF0000"/>
                </a:solidFill>
              </a:rPr>
              <a:t>Адренокортикотропни хормон</a:t>
            </a:r>
            <a:r>
              <a:rPr lang="sr-Cyrl-RS" dirty="0"/>
              <a:t>, </a:t>
            </a:r>
            <a:r>
              <a:rPr lang="en-US" i="1" dirty="0"/>
              <a:t>ACTH</a:t>
            </a:r>
            <a:r>
              <a:rPr lang="sr-Cyrl-RS" dirty="0"/>
              <a:t> је полипептид саграђен од 39 аминокиселина, лучи се под утицајем </a:t>
            </a:r>
            <a:r>
              <a:rPr lang="en-US" i="1" dirty="0"/>
              <a:t>ACTH-RH</a:t>
            </a:r>
            <a:r>
              <a:rPr lang="sr-Cyrl-RS" i="1" dirty="0"/>
              <a:t>, </a:t>
            </a:r>
            <a:r>
              <a:rPr lang="sr-Cyrl-RS" dirty="0"/>
              <a:t>при чему је основна улога </a:t>
            </a:r>
            <a:r>
              <a:rPr lang="en-US" i="1" dirty="0"/>
              <a:t>ACTH</a:t>
            </a:r>
            <a:r>
              <a:rPr lang="sr-Cyrl-RS" dirty="0"/>
              <a:t> у стимулацији секреције глукокортикоида (првенствено кортизола)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98763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ХОРМОНИ ПРЕДЊЕГ РЕЖЊА ХИПОФИЗЕ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Тиреостимулирајући хормон</a:t>
            </a:r>
            <a:r>
              <a:rPr lang="ru-RU" dirty="0"/>
              <a:t>, TSH је по хемијској структури гликопротеин, а основна улога овох хормона је у стимулацији секреције тироксина и </a:t>
            </a:r>
            <a:r>
              <a:rPr lang="ru-RU" dirty="0" smtClean="0"/>
              <a:t>тријодтиронина</a:t>
            </a:r>
            <a:endParaRPr lang="en-US" dirty="0" smtClean="0"/>
          </a:p>
          <a:p>
            <a:r>
              <a:rPr lang="sr-Cyrl-RS" dirty="0"/>
              <a:t>Пролактин је хормон полипептидне грађе, а секреција овог хормона је под утицајем </a:t>
            </a:r>
            <a:r>
              <a:rPr lang="sr-Cyrl-RS" dirty="0">
                <a:solidFill>
                  <a:srgbClr val="FF0000"/>
                </a:solidFill>
              </a:rPr>
              <a:t>пролактин инхибирајућег </a:t>
            </a:r>
            <a:r>
              <a:rPr lang="sr-Cyrl-RS" dirty="0" smtClean="0">
                <a:solidFill>
                  <a:srgbClr val="FF0000"/>
                </a:solidFill>
              </a:rPr>
              <a:t>фактора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sr-Cyrl-RS" dirty="0"/>
              <a:t>Гонадотропни хормони, </a:t>
            </a:r>
            <a:r>
              <a:rPr lang="sr-Cyrl-RS" dirty="0">
                <a:solidFill>
                  <a:srgbClr val="FF0000"/>
                </a:solidFill>
              </a:rPr>
              <a:t>фоликулостимулирајући хормон (</a:t>
            </a:r>
            <a:r>
              <a:rPr lang="en-US" i="1" dirty="0">
                <a:solidFill>
                  <a:srgbClr val="FF0000"/>
                </a:solidFill>
              </a:rPr>
              <a:t>FSH</a:t>
            </a:r>
            <a:r>
              <a:rPr lang="en-US" dirty="0">
                <a:solidFill>
                  <a:srgbClr val="FF0000"/>
                </a:solidFill>
              </a:rPr>
              <a:t>)</a:t>
            </a:r>
            <a:r>
              <a:rPr lang="sr-Cyrl-RS" dirty="0">
                <a:solidFill>
                  <a:srgbClr val="FF0000"/>
                </a:solidFill>
              </a:rPr>
              <a:t> </a:t>
            </a:r>
            <a:r>
              <a:rPr lang="sr-Cyrl-RS" dirty="0"/>
              <a:t>и</a:t>
            </a:r>
            <a:r>
              <a:rPr lang="sr-Cyrl-RS" dirty="0">
                <a:solidFill>
                  <a:srgbClr val="FF0000"/>
                </a:solidFill>
              </a:rPr>
              <a:t> лутеинизирајући хормон</a:t>
            </a:r>
            <a:r>
              <a:rPr lang="en-US" dirty="0">
                <a:solidFill>
                  <a:srgbClr val="FF0000"/>
                </a:solidFill>
              </a:rPr>
              <a:t> (</a:t>
            </a:r>
            <a:r>
              <a:rPr lang="en-US" i="1" dirty="0">
                <a:solidFill>
                  <a:srgbClr val="FF0000"/>
                </a:solidFill>
              </a:rPr>
              <a:t>LH</a:t>
            </a:r>
            <a:r>
              <a:rPr lang="en-US" dirty="0">
                <a:solidFill>
                  <a:srgbClr val="FF0000"/>
                </a:solidFill>
              </a:rPr>
              <a:t>)</a:t>
            </a:r>
            <a:r>
              <a:rPr lang="sr-Cyrl-RS" dirty="0">
                <a:solidFill>
                  <a:srgbClr val="FF0000"/>
                </a:solidFill>
              </a:rPr>
              <a:t> </a:t>
            </a:r>
            <a:r>
              <a:rPr lang="sr-Cyrl-RS" dirty="0"/>
              <a:t>имају битну улогу у сазревању и развоју мушких и женских полних гонада (тестиса и оваријума) и њихову продукцију стимулише </a:t>
            </a:r>
            <a:r>
              <a:rPr lang="en-US" i="1" dirty="0" err="1"/>
              <a:t>GnTH</a:t>
            </a:r>
            <a:r>
              <a:rPr lang="en-US" i="1" dirty="0"/>
              <a:t>-RH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309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ХОРМОНИ ЗАДЊЕГ РЕЖЊА ХИПОФИЗЕ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>
                <a:solidFill>
                  <a:srgbClr val="FF0000"/>
                </a:solidFill>
              </a:rPr>
              <a:t>Вазопресин </a:t>
            </a:r>
            <a:r>
              <a:rPr lang="ru-RU" dirty="0"/>
              <a:t>се често назива и антидиуретски хормон (ADH) по хемијској структури је нонапептид, а ефекат вазопресина се огледа у  антидиуретском ефекту деловањем на дисталне тубуле нефрона  и повећањем тонуса глатке мускулатуре васкуларног </a:t>
            </a:r>
            <a:r>
              <a:rPr lang="ru-RU" dirty="0" smtClean="0"/>
              <a:t>система</a:t>
            </a:r>
            <a:endParaRPr lang="en-US" dirty="0" smtClean="0"/>
          </a:p>
          <a:p>
            <a:r>
              <a:rPr lang="sr-Cyrl-RS" dirty="0">
                <a:solidFill>
                  <a:srgbClr val="FF0000"/>
                </a:solidFill>
              </a:rPr>
              <a:t>Окситоцин </a:t>
            </a:r>
            <a:r>
              <a:rPr lang="sr-Cyrl-RS" dirty="0"/>
              <a:t>је по хемијској структури је нонапептид и има две улоге у организму у порођају и лактацији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2941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ХОРМОНИ ШТИТАСТЕ ЖЛЕЗДЕ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Тироидеа лучи  хормоне </a:t>
            </a:r>
            <a:r>
              <a:rPr lang="ru-RU" dirty="0">
                <a:solidFill>
                  <a:srgbClr val="FF0000"/>
                </a:solidFill>
              </a:rPr>
              <a:t>тријодотиронин</a:t>
            </a:r>
            <a:r>
              <a:rPr lang="ru-RU" dirty="0"/>
              <a:t> Т3, </a:t>
            </a:r>
            <a:r>
              <a:rPr lang="ru-RU" dirty="0">
                <a:solidFill>
                  <a:srgbClr val="FF0000"/>
                </a:solidFill>
              </a:rPr>
              <a:t>тироксин</a:t>
            </a:r>
            <a:r>
              <a:rPr lang="ru-RU" dirty="0"/>
              <a:t> Т4, и </a:t>
            </a:r>
            <a:r>
              <a:rPr lang="ru-RU" dirty="0">
                <a:solidFill>
                  <a:srgbClr val="FF0000"/>
                </a:solidFill>
              </a:rPr>
              <a:t>тирокалцитонин</a:t>
            </a:r>
            <a:r>
              <a:rPr lang="ru-RU" dirty="0"/>
              <a:t>, за чију је синтезу неопходан </a:t>
            </a:r>
            <a:r>
              <a:rPr lang="ru-RU" dirty="0" smtClean="0">
                <a:solidFill>
                  <a:srgbClr val="FF0000"/>
                </a:solidFill>
              </a:rPr>
              <a:t>јод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sr-Cyrl-RS" dirty="0"/>
              <a:t>Улога ових хормона је од кључног значаја за раст и развој целокупног </a:t>
            </a:r>
            <a:r>
              <a:rPr lang="sr-Cyrl-RS" dirty="0" smtClean="0"/>
              <a:t>организма</a:t>
            </a:r>
            <a:endParaRPr lang="en-US" dirty="0" smtClean="0"/>
          </a:p>
          <a:p>
            <a:r>
              <a:rPr lang="sr-Cyrl-RS" dirty="0" smtClean="0"/>
              <a:t>Недостатак </a:t>
            </a:r>
            <a:r>
              <a:rPr lang="sr-Cyrl-RS" dirty="0"/>
              <a:t>ових хормона код деце доводи до поремећаја развоја централног нервног система (менталне ретардације), овај синдром је познат као </a:t>
            </a:r>
            <a:r>
              <a:rPr lang="sr-Cyrl-RS" dirty="0">
                <a:solidFill>
                  <a:srgbClr val="FF0000"/>
                </a:solidFill>
              </a:rPr>
              <a:t>кретенизам. 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057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ru-RU" dirty="0"/>
              <a:t>ХОРМОНИ КОЈИ УЧЕСТВУЈУ У МЕТАБОЛИЗМУ КАЛЦИЈУМА И ФОСФОРА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RS" dirty="0"/>
              <a:t>Хормони који улествују у метаболизму калцијума, фосфора и магнезијума су </a:t>
            </a:r>
            <a:r>
              <a:rPr lang="sr-Cyrl-RS" dirty="0">
                <a:solidFill>
                  <a:srgbClr val="FF0000"/>
                </a:solidFill>
              </a:rPr>
              <a:t>паратиреоидни хормон </a:t>
            </a:r>
            <a:r>
              <a:rPr lang="sr-Cyrl-RS" dirty="0"/>
              <a:t>(</a:t>
            </a:r>
            <a:r>
              <a:rPr lang="en-US" i="1" dirty="0"/>
              <a:t>PTH</a:t>
            </a:r>
            <a:r>
              <a:rPr lang="sr-Cyrl-RS" dirty="0"/>
              <a:t>) и </a:t>
            </a:r>
            <a:r>
              <a:rPr lang="sr-Cyrl-RS" dirty="0" smtClean="0">
                <a:solidFill>
                  <a:srgbClr val="FF0000"/>
                </a:solidFill>
              </a:rPr>
              <a:t>тиреокалцитонин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sr-Cyrl-RS" dirty="0"/>
              <a:t>У условима ниске концентрације калцијума стимулише се синтеза </a:t>
            </a:r>
            <a:r>
              <a:rPr lang="sr-Cyrl-RS" dirty="0">
                <a:solidFill>
                  <a:srgbClr val="FF0000"/>
                </a:solidFill>
              </a:rPr>
              <a:t>паратиреоидног хормона</a:t>
            </a:r>
            <a:r>
              <a:rPr lang="sr-Cyrl-RS" dirty="0"/>
              <a:t>, односно делује тако што повећава концентрацију калцијума у </a:t>
            </a:r>
            <a:r>
              <a:rPr lang="sr-Cyrl-RS" dirty="0" smtClean="0"/>
              <a:t>крви</a:t>
            </a:r>
            <a:endParaRPr lang="en-US" dirty="0" smtClean="0"/>
          </a:p>
          <a:p>
            <a:r>
              <a:rPr lang="sr-Cyrl-RS" dirty="0">
                <a:solidFill>
                  <a:srgbClr val="FF0000"/>
                </a:solidFill>
              </a:rPr>
              <a:t>Калцитонин</a:t>
            </a:r>
            <a:r>
              <a:rPr lang="sr-Cyrl-RS" dirty="0"/>
              <a:t> је хормон који је изграђен од 32 аминокиселине и синтетише се у С ћелијама штитасте </a:t>
            </a:r>
            <a:r>
              <a:rPr lang="sr-Cyrl-RS" dirty="0" smtClean="0"/>
              <a:t>жлезде</a:t>
            </a:r>
            <a:endParaRPr lang="en-US" dirty="0" smtClean="0"/>
          </a:p>
          <a:p>
            <a:r>
              <a:rPr lang="sr-Cyrl-RS" dirty="0"/>
              <a:t>Својим дејством калцитонин смањује концентрацију калцијума у крви, односно делује супротно од </a:t>
            </a:r>
            <a:r>
              <a:rPr lang="en-US" i="1" dirty="0"/>
              <a:t>PTH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994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712</Words>
  <Application>Microsoft Office PowerPoint</Application>
  <PresentationFormat>On-screen Show (4:3)</PresentationFormat>
  <Paragraphs>60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   </vt:lpstr>
      <vt:lpstr>ХОРМОНИ</vt:lpstr>
      <vt:lpstr>ХОРМОНИ</vt:lpstr>
      <vt:lpstr>ХОРМОНИ ХИПОТАЛАМУСА</vt:lpstr>
      <vt:lpstr>ХОРМОНИ ПРЕДЊЕГ РЕЖЊА ХИПОФИЗЕ</vt:lpstr>
      <vt:lpstr>ХОРМОНИ ПРЕДЊЕГ РЕЖЊА ХИПОФИЗЕ</vt:lpstr>
      <vt:lpstr>ХОРМОНИ ЗАДЊЕГ РЕЖЊА ХИПОФИЗЕ</vt:lpstr>
      <vt:lpstr>ХОРМОНИ ШТИТАСТЕ ЖЛЕЗДЕ</vt:lpstr>
      <vt:lpstr>ХОРМОНИ КОЈИ УЧЕСТВУЈУ У МЕТАБОЛИЗМУ КАЛЦИЈУМА И ФОСФОРА</vt:lpstr>
      <vt:lpstr>ХОРМОНИ ПАНКРЕАСА</vt:lpstr>
      <vt:lpstr>ХОРМОНИ СРЖИ НАДБУБРЕЖНЕ ЖЛЕЗДЕ </vt:lpstr>
      <vt:lpstr>ХОРОНИ КОРЕ НАДБУБРЕГА</vt:lpstr>
      <vt:lpstr>ПОЛНИ ХОРМОНИ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Petar Canovic</dc:creator>
  <cp:lastModifiedBy>KC KG Lab</cp:lastModifiedBy>
  <cp:revision>11</cp:revision>
  <dcterms:created xsi:type="dcterms:W3CDTF">2006-08-16T00:00:00Z</dcterms:created>
  <dcterms:modified xsi:type="dcterms:W3CDTF">2020-10-01T08:12:45Z</dcterms:modified>
</cp:coreProperties>
</file>